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98" r:id="rId4"/>
  </p:sldMasterIdLst>
  <p:notesMasterIdLst>
    <p:notesMasterId r:id="rId17"/>
  </p:notesMasterIdLst>
  <p:sldIdLst>
    <p:sldId id="273" r:id="rId5"/>
    <p:sldId id="274" r:id="rId6"/>
    <p:sldId id="275" r:id="rId7"/>
    <p:sldId id="276" r:id="rId8"/>
    <p:sldId id="277" r:id="rId9"/>
    <p:sldId id="278" r:id="rId10"/>
    <p:sldId id="279" r:id="rId11"/>
    <p:sldId id="280" r:id="rId12"/>
    <p:sldId id="281" r:id="rId13"/>
    <p:sldId id="282" r:id="rId14"/>
    <p:sldId id="283" r:id="rId15"/>
    <p:sldId id="28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2" autoAdjust="0"/>
    <p:restoredTop sz="94619" autoAdjust="0"/>
  </p:normalViewPr>
  <p:slideViewPr>
    <p:cSldViewPr snapToGrid="0">
      <p:cViewPr varScale="1">
        <p:scale>
          <a:sx n="88" d="100"/>
          <a:sy n="88" d="100"/>
        </p:scale>
        <p:origin x="439"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1BFAB-73D7-4545-95C6-5BFD3B623AE6}" type="datetimeFigureOut">
              <a:rPr lang="en-US" smtClean="0"/>
              <a:t>5/6/2020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85C866-F4B6-45CF-BF56-FE15AAD4DA21}" type="slidenum">
              <a:rPr lang="en-US" smtClean="0"/>
              <a:t>‹#›</a:t>
            </a:fld>
            <a:endParaRPr lang="en-US"/>
          </a:p>
        </p:txBody>
      </p:sp>
    </p:spTree>
    <p:extLst>
      <p:ext uri="{BB962C8B-B14F-4D97-AF65-F5344CB8AC3E}">
        <p14:creationId xmlns:p14="http://schemas.microsoft.com/office/powerpoint/2010/main" val="2931453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D291B17-9318-49DB-B28B-6E5994AE9581}" type="datetime1">
              <a:rPr lang="en-US" smtClean="0"/>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98906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18275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5/6/2020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08012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064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DD82B9-B8EE-4375-B6FF-88FA6ABB15D9}" type="datetime1">
              <a:rPr lang="en-US" smtClean="0"/>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02780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2497495-0637-405E-AE64-5CC7506D51F5}" type="datetime1">
              <a:rPr lang="en-US" smtClean="0"/>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06624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BFFD690-9426-415D-8B65-26881E07B2D4}" type="datetime1">
              <a:rPr lang="en-US" smtClean="0"/>
              <a:t>5/6/2020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6551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D291B17-9318-49DB-B28B-6E5994AE9581}" type="datetime1">
              <a:rPr lang="en-US" smtClean="0"/>
              <a:t>5/6/2020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38411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3758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4095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5/6/2020</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93455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7E18DB4A-8810-4A10-AD5C-D5E2C667F5B3}" type="datetime1">
              <a:rPr lang="en-US" smtClean="0"/>
              <a:t>5/6/2020</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503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D291B17-9318-49DB-B28B-6E5994AE9581}" type="datetime1">
              <a:rPr lang="en-US" smtClean="0"/>
              <a:t>5/6/2020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775683206"/>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5EFA86-59D3-41A9-819E-C704FF32C5AD}"/>
              </a:ext>
            </a:extLst>
          </p:cNvPr>
          <p:cNvPicPr>
            <a:picLocks noChangeAspect="1"/>
          </p:cNvPicPr>
          <p:nvPr/>
        </p:nvPicPr>
        <p:blipFill rotWithShape="1">
          <a:blip r:embed="rId2">
            <a:alphaModFix amt="40000"/>
          </a:blip>
          <a:srcRect t="15413"/>
          <a:stretch/>
        </p:blipFill>
        <p:spPr>
          <a:xfrm>
            <a:off x="0" y="10"/>
            <a:ext cx="12191980" cy="6857990"/>
          </a:xfrm>
          <a:prstGeom prst="rect">
            <a:avLst/>
          </a:prstGeom>
        </p:spPr>
      </p:pic>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1876425" y="2505456"/>
            <a:ext cx="8991600" cy="1645920"/>
          </a:xfrm>
          <a:noFill/>
          <a:ln w="38100" cap="sq">
            <a:solidFill>
              <a:schemeClr val="tx1"/>
            </a:solidFill>
            <a:miter lim="800000"/>
          </a:ln>
        </p:spPr>
        <p:txBody>
          <a:bodyPr vert="horz" lIns="182880" tIns="182880" rIns="182880" bIns="182880" rtlCol="0" anchor="ctr">
            <a:normAutofit/>
          </a:bodyPr>
          <a:lstStyle/>
          <a:p>
            <a:r>
              <a:rPr lang="en-US" sz="3200" b="1" dirty="0">
                <a:solidFill>
                  <a:schemeClr val="tx1"/>
                </a:solidFill>
                <a:cs typeface="Times New Roman" panose="02020603050405020304" pitchFamily="18" charset="0"/>
              </a:rPr>
              <a:t>StaySafeMedical.com</a:t>
            </a:r>
            <a:br>
              <a:rPr lang="en-US" sz="3200" b="1" dirty="0">
                <a:solidFill>
                  <a:schemeClr val="tx1"/>
                </a:solidFill>
                <a:cs typeface="Times New Roman" panose="02020603050405020304" pitchFamily="18" charset="0"/>
              </a:rPr>
            </a:br>
            <a:r>
              <a:rPr lang="en-US" sz="3200" b="1" dirty="0">
                <a:solidFill>
                  <a:schemeClr val="tx1"/>
                </a:solidFill>
                <a:cs typeface="Times New Roman" panose="02020603050405020304" pitchFamily="18" charset="0"/>
              </a:rPr>
              <a:t>Hospital Management System</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2695194" y="4352543"/>
            <a:ext cx="6801612" cy="1435413"/>
          </a:xfrm>
        </p:spPr>
        <p:txBody>
          <a:bodyPr vert="horz" lIns="91440" tIns="45720" rIns="91440" bIns="45720" rtlCol="0">
            <a:normAutofit lnSpcReduction="10000"/>
          </a:bodyPr>
          <a:lstStyle/>
          <a:p>
            <a:pPr>
              <a:lnSpc>
                <a:spcPct val="90000"/>
              </a:lnSpc>
            </a:pPr>
            <a:r>
              <a:rPr lang="en-US" sz="2800" b="1" dirty="0">
                <a:solidFill>
                  <a:schemeClr val="tx1"/>
                </a:solidFill>
                <a:latin typeface="Abadi" panose="020B0604020104020204" pitchFamily="34" charset="0"/>
                <a:cs typeface="Times New Roman" panose="02020603050405020304" pitchFamily="18" charset="0"/>
              </a:rPr>
              <a:t>By</a:t>
            </a:r>
          </a:p>
          <a:p>
            <a:pPr>
              <a:lnSpc>
                <a:spcPct val="90000"/>
              </a:lnSpc>
            </a:pPr>
            <a:r>
              <a:rPr lang="en-US" sz="2800" b="1" dirty="0">
                <a:solidFill>
                  <a:schemeClr val="tx1"/>
                </a:solidFill>
                <a:latin typeface="Abadi" panose="020B0604020104020204" pitchFamily="34" charset="0"/>
                <a:cs typeface="Times New Roman" panose="02020603050405020304" pitchFamily="18" charset="0"/>
              </a:rPr>
              <a:t>Chowdhury A Hashmee</a:t>
            </a:r>
          </a:p>
          <a:p>
            <a:pPr>
              <a:lnSpc>
                <a:spcPct val="90000"/>
              </a:lnSpc>
            </a:pPr>
            <a:r>
              <a:rPr lang="en-US" sz="2800" b="1" dirty="0">
                <a:solidFill>
                  <a:schemeClr val="tx1"/>
                </a:solidFill>
                <a:latin typeface="Abadi" panose="020B0604020104020204" pitchFamily="34" charset="0"/>
                <a:cs typeface="Times New Roman" panose="02020603050405020304" pitchFamily="18" charset="0"/>
              </a:rPr>
              <a:t>Mahim Pritom</a:t>
            </a:r>
          </a:p>
          <a:p>
            <a:pPr indent="-228600">
              <a:lnSpc>
                <a:spcPct val="90000"/>
              </a:lnSpc>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4240037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7B4C07BC-7FC1-4899-BBE1-D079B93D4289}"/>
              </a:ext>
            </a:extLst>
          </p:cNvPr>
          <p:cNvPicPr>
            <a:picLocks noGrp="1" noChangeAspect="1"/>
          </p:cNvPicPr>
          <p:nvPr>
            <p:ph idx="1"/>
          </p:nvPr>
        </p:nvPicPr>
        <p:blipFill>
          <a:blip r:embed="rId2"/>
          <a:stretch>
            <a:fillRect/>
          </a:stretch>
        </p:blipFill>
        <p:spPr>
          <a:xfrm>
            <a:off x="272374" y="3200400"/>
            <a:ext cx="4256210" cy="3328185"/>
          </a:xfrm>
          <a:prstGeom prst="rect">
            <a:avLst/>
          </a:prstGeom>
        </p:spPr>
      </p:pic>
      <p:sp>
        <p:nvSpPr>
          <p:cNvPr id="13" name="Rectangle 12">
            <a:extLst>
              <a:ext uri="{FF2B5EF4-FFF2-40B4-BE49-F238E27FC236}">
                <a16:creationId xmlns:a16="http://schemas.microsoft.com/office/drawing/2014/main" id="{BB7B992D-2EE5-431A-908A-7E7D956F2C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455528-F4D8-4FC7-A8EB-154E0440EAAD}"/>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182880" tIns="182880" rIns="182880" bIns="182880" rtlCol="0" anchor="ctr" anchorCtr="1">
            <a:normAutofit/>
          </a:bodyPr>
          <a:lstStyle/>
          <a:p>
            <a:r>
              <a:rPr lang="en-US" sz="2400" b="1">
                <a:solidFill>
                  <a:srgbClr val="262626"/>
                </a:solidFill>
              </a:rPr>
              <a:t>Testing and Validating Via Queries</a:t>
            </a:r>
            <a:endParaRPr lang="en-US" sz="2400">
              <a:solidFill>
                <a:srgbClr val="262626"/>
              </a:solidFill>
            </a:endParaRPr>
          </a:p>
        </p:txBody>
      </p:sp>
      <p:pic>
        <p:nvPicPr>
          <p:cNvPr id="7" name="Picture 6" descr="A screenshot of a computer&#10;&#10;Description automatically generated">
            <a:extLst>
              <a:ext uri="{FF2B5EF4-FFF2-40B4-BE49-F238E27FC236}">
                <a16:creationId xmlns:a16="http://schemas.microsoft.com/office/drawing/2014/main" id="{74BB56C5-F034-4FB5-8102-408757AFD605}"/>
              </a:ext>
            </a:extLst>
          </p:cNvPr>
          <p:cNvPicPr>
            <a:picLocks noChangeAspect="1"/>
          </p:cNvPicPr>
          <p:nvPr/>
        </p:nvPicPr>
        <p:blipFill>
          <a:blip r:embed="rId3"/>
          <a:stretch>
            <a:fillRect/>
          </a:stretch>
        </p:blipFill>
        <p:spPr>
          <a:xfrm>
            <a:off x="87550" y="329415"/>
            <a:ext cx="5116748" cy="2297053"/>
          </a:xfrm>
          <a:prstGeom prst="rect">
            <a:avLst/>
          </a:prstGeom>
        </p:spPr>
      </p:pic>
      <p:sp>
        <p:nvSpPr>
          <p:cNvPr id="8" name="TextBox 7">
            <a:extLst>
              <a:ext uri="{FF2B5EF4-FFF2-40B4-BE49-F238E27FC236}">
                <a16:creationId xmlns:a16="http://schemas.microsoft.com/office/drawing/2014/main" id="{032D9C6D-FAE8-423A-A2ED-17E595A01B01}"/>
              </a:ext>
            </a:extLst>
          </p:cNvPr>
          <p:cNvSpPr txBox="1"/>
          <p:nvPr/>
        </p:nvSpPr>
        <p:spPr>
          <a:xfrm>
            <a:off x="6119732" y="2858703"/>
            <a:ext cx="5285791" cy="3042547"/>
          </a:xfrm>
          <a:prstGeom prst="rect">
            <a:avLst/>
          </a:prstGeom>
        </p:spPr>
        <p:txBody>
          <a:bodyPr vert="horz" lIns="91440" tIns="45720" rIns="91440" bIns="45720" rtlCol="0">
            <a:normAutofit/>
          </a:bodyPr>
          <a:lstStyle/>
          <a:p>
            <a:pPr defTabSz="914400">
              <a:spcBef>
                <a:spcPts val="1000"/>
              </a:spcBef>
              <a:buClr>
                <a:schemeClr val="accent2"/>
              </a:buClr>
            </a:pPr>
            <a:r>
              <a:rPr lang="en-US" dirty="0">
                <a:solidFill>
                  <a:srgbClr val="FFFFFF"/>
                </a:solidFill>
                <a:latin typeface="Abadi" panose="020B0604020104020204" pitchFamily="34" charset="0"/>
              </a:rPr>
              <a:t>Here we have given two examples from testing and   validating via queries. </a:t>
            </a:r>
          </a:p>
          <a:p>
            <a:pPr defTabSz="914400">
              <a:spcBef>
                <a:spcPts val="1000"/>
              </a:spcBef>
              <a:buClr>
                <a:schemeClr val="accent2"/>
              </a:buClr>
            </a:pPr>
            <a:endParaRPr lang="en-US" dirty="0">
              <a:solidFill>
                <a:srgbClr val="FFFFFF"/>
              </a:solidFill>
              <a:latin typeface="Abadi" panose="020B0604020104020204" pitchFamily="34" charset="0"/>
            </a:endParaRPr>
          </a:p>
          <a:p>
            <a:pPr marL="342900" indent="-285750" defTabSz="914400">
              <a:spcBef>
                <a:spcPts val="1000"/>
              </a:spcBef>
              <a:buClr>
                <a:schemeClr val="accent2"/>
              </a:buClr>
              <a:buFont typeface="Wingdings" panose="05000000000000000000" pitchFamily="2" charset="2"/>
              <a:buChar char="Ø"/>
            </a:pPr>
            <a:r>
              <a:rPr lang="en-US" dirty="0">
                <a:solidFill>
                  <a:srgbClr val="FFFFFF"/>
                </a:solidFill>
                <a:latin typeface="Abadi" panose="020B0604020104020204" pitchFamily="34" charset="0"/>
              </a:rPr>
              <a:t>The first picture on the top is the person table data inserted.</a:t>
            </a:r>
          </a:p>
          <a:p>
            <a:pPr marL="342900" indent="-285750" defTabSz="914400">
              <a:spcBef>
                <a:spcPts val="1000"/>
              </a:spcBef>
              <a:buClr>
                <a:schemeClr val="accent2"/>
              </a:buClr>
              <a:buFont typeface="Wingdings" panose="05000000000000000000" pitchFamily="2" charset="2"/>
              <a:buChar char="Ø"/>
            </a:pPr>
            <a:r>
              <a:rPr lang="en-US" dirty="0">
                <a:solidFill>
                  <a:srgbClr val="FFFFFF"/>
                </a:solidFill>
                <a:latin typeface="Abadi" panose="020B0604020104020204" pitchFamily="34" charset="0"/>
              </a:rPr>
              <a:t>The second picture in the bottom is displaying multiple records based on criteria.</a:t>
            </a:r>
          </a:p>
          <a:p>
            <a:pPr marL="285750" indent="-228600" defTabSz="914400">
              <a:spcBef>
                <a:spcPts val="1000"/>
              </a:spcBef>
              <a:buClr>
                <a:schemeClr val="accent2"/>
              </a:buClr>
              <a:buFont typeface="Arial" panose="020B0604020202020204" pitchFamily="34" charset="0"/>
              <a:buChar char="•"/>
            </a:pPr>
            <a:endParaRPr lang="en-US" dirty="0">
              <a:solidFill>
                <a:srgbClr val="FFFFFF"/>
              </a:solidFill>
            </a:endParaRPr>
          </a:p>
        </p:txBody>
      </p:sp>
    </p:spTree>
    <p:extLst>
      <p:ext uri="{BB962C8B-B14F-4D97-AF65-F5344CB8AC3E}">
        <p14:creationId xmlns:p14="http://schemas.microsoft.com/office/powerpoint/2010/main" val="16415119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6351D-32AD-4CF5-8EA0-B441EA268DCD}"/>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3200" b="1">
                <a:solidFill>
                  <a:srgbClr val="262626"/>
                </a:solidFill>
              </a:rPr>
              <a:t>User Interface</a:t>
            </a:r>
            <a:endParaRPr lang="en-US" sz="3200">
              <a:solidFill>
                <a:srgbClr val="262626"/>
              </a:solidFill>
            </a:endParaRPr>
          </a:p>
        </p:txBody>
      </p:sp>
      <p:sp>
        <p:nvSpPr>
          <p:cNvPr id="10" name="Content Placeholder 9">
            <a:extLst>
              <a:ext uri="{FF2B5EF4-FFF2-40B4-BE49-F238E27FC236}">
                <a16:creationId xmlns:a16="http://schemas.microsoft.com/office/drawing/2014/main" id="{CF762D21-A92D-4519-8475-32D44CF6CE0E}"/>
              </a:ext>
            </a:extLst>
          </p:cNvPr>
          <p:cNvSpPr>
            <a:spLocks noGrp="1"/>
          </p:cNvSpPr>
          <p:nvPr>
            <p:ph idx="1"/>
          </p:nvPr>
        </p:nvSpPr>
        <p:spPr>
          <a:xfrm>
            <a:off x="1148615" y="4352544"/>
            <a:ext cx="3798770" cy="1239894"/>
          </a:xfrm>
        </p:spPr>
        <p:txBody>
          <a:bodyPr vert="horz" lIns="91440" tIns="45720" rIns="91440" bIns="45720" rtlCol="0">
            <a:normAutofit/>
          </a:bodyPr>
          <a:lstStyle/>
          <a:p>
            <a:pPr marL="0" indent="0" algn="ctr">
              <a:buNone/>
            </a:pPr>
            <a:r>
              <a:rPr lang="en-US" dirty="0">
                <a:solidFill>
                  <a:schemeClr val="tx1">
                    <a:lumMod val="75000"/>
                    <a:lumOff val="25000"/>
                  </a:schemeClr>
                </a:solidFill>
                <a:latin typeface="Abadi" panose="020B0604020104020204" pitchFamily="34" charset="0"/>
              </a:rPr>
              <a:t>Here is the user interface for StaySafeMedical.com management system:</a:t>
            </a:r>
          </a:p>
        </p:txBody>
      </p:sp>
      <p:sp>
        <p:nvSpPr>
          <p:cNvPr id="13" name="Rectangle 12">
            <a:extLst>
              <a:ext uri="{FF2B5EF4-FFF2-40B4-BE49-F238E27FC236}">
                <a16:creationId xmlns:a16="http://schemas.microsoft.com/office/drawing/2014/main" id="{AFC58823-8FAD-4453-9176-BC2C180CC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59F9AF5F-802E-43FC-A5FB-1FE7D580BD5F}"/>
              </a:ext>
            </a:extLst>
          </p:cNvPr>
          <p:cNvPicPr>
            <a:picLocks noChangeAspect="1"/>
          </p:cNvPicPr>
          <p:nvPr/>
        </p:nvPicPr>
        <p:blipFill>
          <a:blip r:embed="rId2"/>
          <a:stretch>
            <a:fillRect/>
          </a:stretch>
        </p:blipFill>
        <p:spPr>
          <a:xfrm>
            <a:off x="6245156" y="233464"/>
            <a:ext cx="5749047" cy="6449438"/>
          </a:xfrm>
          <a:prstGeom prst="rect">
            <a:avLst/>
          </a:prstGeom>
        </p:spPr>
      </p:pic>
    </p:spTree>
    <p:extLst>
      <p:ext uri="{BB962C8B-B14F-4D97-AF65-F5344CB8AC3E}">
        <p14:creationId xmlns:p14="http://schemas.microsoft.com/office/powerpoint/2010/main" val="3184738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5" name="Picture 4" descr="A picture containing table, water, flying, white&#10;&#10;Description automatically generated">
            <a:extLst>
              <a:ext uri="{FF2B5EF4-FFF2-40B4-BE49-F238E27FC236}">
                <a16:creationId xmlns:a16="http://schemas.microsoft.com/office/drawing/2014/main" id="{95DC91D6-4A63-4FC2-8EC5-75D3B9326188}"/>
              </a:ext>
            </a:extLst>
          </p:cNvPr>
          <p:cNvPicPr>
            <a:picLocks noChangeAspect="1"/>
          </p:cNvPicPr>
          <p:nvPr/>
        </p:nvPicPr>
        <p:blipFill rotWithShape="1">
          <a:blip r:embed="rId2">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E81EB6F9-C04D-45A1-B11D-BF5264AF0573}"/>
              </a:ext>
            </a:extLst>
          </p:cNvPr>
          <p:cNvSpPr>
            <a:spLocks noGrp="1"/>
          </p:cNvSpPr>
          <p:nvPr>
            <p:ph type="title"/>
          </p:nvPr>
        </p:nvSpPr>
        <p:spPr>
          <a:xfrm>
            <a:off x="1974715" y="964692"/>
            <a:ext cx="8249055" cy="1188720"/>
          </a:xfrm>
          <a:solidFill>
            <a:schemeClr val="bg1">
              <a:alpha val="30000"/>
            </a:schemeClr>
          </a:solidFill>
          <a:ln>
            <a:solidFill>
              <a:srgbClr val="FFFFFF"/>
            </a:solidFill>
          </a:ln>
        </p:spPr>
        <p:txBody>
          <a:bodyPr>
            <a:normAutofit/>
          </a:bodyPr>
          <a:lstStyle/>
          <a:p>
            <a:r>
              <a:rPr lang="en-US" sz="4400" b="1" dirty="0">
                <a:solidFill>
                  <a:schemeClr val="tx1"/>
                </a:solidFill>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3D237E8F-5364-4C2E-8DEE-9250FA3D4C61}"/>
              </a:ext>
            </a:extLst>
          </p:cNvPr>
          <p:cNvSpPr>
            <a:spLocks noGrp="1"/>
          </p:cNvSpPr>
          <p:nvPr>
            <p:ph idx="1"/>
          </p:nvPr>
        </p:nvSpPr>
        <p:spPr>
          <a:xfrm>
            <a:off x="1974715" y="2638044"/>
            <a:ext cx="8356059" cy="3101983"/>
          </a:xfrm>
        </p:spPr>
        <p:txBody>
          <a:bodyPr>
            <a:normAutofit lnSpcReduction="10000"/>
          </a:bodyPr>
          <a:lstStyle/>
          <a:p>
            <a:pPr>
              <a:buFont typeface="Wingdings" panose="05000000000000000000" pitchFamily="2" charset="2"/>
              <a:buChar char="v"/>
            </a:pPr>
            <a:r>
              <a:rPr lang="en-US" sz="2400" dirty="0">
                <a:latin typeface="Abadi" panose="020B0604020104020204" pitchFamily="34" charset="0"/>
                <a:cs typeface="Times New Roman" panose="02020603050405020304" pitchFamily="18" charset="0"/>
              </a:rPr>
              <a:t>StaySafeMedical.com is a convenient and user-friendly Application for the Hospital management system. </a:t>
            </a:r>
          </a:p>
          <a:p>
            <a:pPr>
              <a:buFont typeface="Wingdings" panose="05000000000000000000" pitchFamily="2" charset="2"/>
              <a:buChar char="v"/>
            </a:pPr>
            <a:r>
              <a:rPr lang="en-US" sz="2400" dirty="0">
                <a:latin typeface="Abadi" panose="020B0604020104020204" pitchFamily="34" charset="0"/>
                <a:cs typeface="Times New Roman" panose="02020603050405020304" pitchFamily="18" charset="0"/>
              </a:rPr>
              <a:t>It will automate the managing of patients and hospital personnel activities in the fastest and easiest way. </a:t>
            </a:r>
          </a:p>
          <a:p>
            <a:pPr>
              <a:buFont typeface="Wingdings" panose="05000000000000000000" pitchFamily="2" charset="2"/>
              <a:buChar char="v"/>
            </a:pPr>
            <a:r>
              <a:rPr lang="en-US" sz="2400" dirty="0">
                <a:latin typeface="Abadi" panose="020B0604020104020204" pitchFamily="34" charset="0"/>
                <a:cs typeface="Times New Roman" panose="02020603050405020304" pitchFamily="18" charset="0"/>
              </a:rPr>
              <a:t>It will store the data and track all the employees from major cities. To do this job all the project management methodology like planning, analyzing, designing is applied and documented properly.</a:t>
            </a:r>
          </a:p>
          <a:p>
            <a:endParaRPr lang="en-US" dirty="0"/>
          </a:p>
        </p:txBody>
      </p:sp>
    </p:spTree>
    <p:extLst>
      <p:ext uri="{BB962C8B-B14F-4D97-AF65-F5344CB8AC3E}">
        <p14:creationId xmlns:p14="http://schemas.microsoft.com/office/powerpoint/2010/main" val="212776367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21A3-2C07-49FC-BF37-3DBF731C63BB}"/>
              </a:ext>
            </a:extLst>
          </p:cNvPr>
          <p:cNvSpPr>
            <a:spLocks noGrp="1"/>
          </p:cNvSpPr>
          <p:nvPr>
            <p:ph type="title"/>
          </p:nvPr>
        </p:nvSpPr>
        <p:spPr>
          <a:xfrm>
            <a:off x="363984" y="78468"/>
            <a:ext cx="11246824" cy="988332"/>
          </a:xfrm>
        </p:spPr>
        <p:txBody>
          <a:bodyPr/>
          <a:lstStyle/>
          <a:p>
            <a:r>
              <a:rPr lang="en-US" dirty="0"/>
              <a:t>Team member information</a:t>
            </a:r>
          </a:p>
        </p:txBody>
      </p:sp>
      <p:sp>
        <p:nvSpPr>
          <p:cNvPr id="3" name="Text Placeholder 2">
            <a:extLst>
              <a:ext uri="{FF2B5EF4-FFF2-40B4-BE49-F238E27FC236}">
                <a16:creationId xmlns:a16="http://schemas.microsoft.com/office/drawing/2014/main" id="{D2E12D70-6D67-4B75-A9BE-2061922B1AF1}"/>
              </a:ext>
            </a:extLst>
          </p:cNvPr>
          <p:cNvSpPr>
            <a:spLocks noGrp="1"/>
          </p:cNvSpPr>
          <p:nvPr>
            <p:ph type="body" idx="1"/>
          </p:nvPr>
        </p:nvSpPr>
        <p:spPr>
          <a:xfrm>
            <a:off x="261596" y="1188770"/>
            <a:ext cx="5194769" cy="557784"/>
          </a:xfrm>
        </p:spPr>
        <p:txBody>
          <a:bodyPr/>
          <a:lstStyle/>
          <a:p>
            <a:r>
              <a:rPr lang="en-US" b="1" dirty="0"/>
              <a:t>CHOWDHURY A HASHMEE</a:t>
            </a:r>
          </a:p>
        </p:txBody>
      </p:sp>
      <p:pic>
        <p:nvPicPr>
          <p:cNvPr id="16" name="Content Placeholder 15" descr="A person standing in front of a building&#10;&#10;Description automatically generated">
            <a:extLst>
              <a:ext uri="{FF2B5EF4-FFF2-40B4-BE49-F238E27FC236}">
                <a16:creationId xmlns:a16="http://schemas.microsoft.com/office/drawing/2014/main" id="{B518F3D9-D37B-45D6-A931-7EE95BEBD6D2}"/>
              </a:ext>
            </a:extLst>
          </p:cNvPr>
          <p:cNvPicPr>
            <a:picLocks noGrp="1" noChangeAspect="1"/>
          </p:cNvPicPr>
          <p:nvPr>
            <p:ph sz="half" idx="2"/>
          </p:nvPr>
        </p:nvPicPr>
        <p:blipFill>
          <a:blip r:embed="rId3"/>
          <a:stretch>
            <a:fillRect/>
          </a:stretch>
        </p:blipFill>
        <p:spPr>
          <a:xfrm>
            <a:off x="461640" y="3213717"/>
            <a:ext cx="3533312" cy="3565815"/>
          </a:xfrm>
        </p:spPr>
      </p:pic>
      <p:sp>
        <p:nvSpPr>
          <p:cNvPr id="5" name="Text Placeholder 4">
            <a:extLst>
              <a:ext uri="{FF2B5EF4-FFF2-40B4-BE49-F238E27FC236}">
                <a16:creationId xmlns:a16="http://schemas.microsoft.com/office/drawing/2014/main" id="{495BD498-FB31-4B1F-ABA3-F269365D6553}"/>
              </a:ext>
            </a:extLst>
          </p:cNvPr>
          <p:cNvSpPr>
            <a:spLocks noGrp="1"/>
          </p:cNvSpPr>
          <p:nvPr>
            <p:ph type="body" sz="quarter" idx="3"/>
          </p:nvPr>
        </p:nvSpPr>
        <p:spPr>
          <a:xfrm>
            <a:off x="7791450" y="1198998"/>
            <a:ext cx="5194770" cy="553373"/>
          </a:xfrm>
        </p:spPr>
        <p:txBody>
          <a:bodyPr/>
          <a:lstStyle/>
          <a:p>
            <a:r>
              <a:rPr lang="en-US" b="1" dirty="0"/>
              <a:t>MAHIM PRITOM</a:t>
            </a:r>
          </a:p>
        </p:txBody>
      </p:sp>
      <p:pic>
        <p:nvPicPr>
          <p:cNvPr id="18" name="Content Placeholder 17" descr="A person standing next to a body of water&#10;&#10;Description automatically generated">
            <a:extLst>
              <a:ext uri="{FF2B5EF4-FFF2-40B4-BE49-F238E27FC236}">
                <a16:creationId xmlns:a16="http://schemas.microsoft.com/office/drawing/2014/main" id="{1C136785-2E71-4957-AA41-EB3ECAF687E8}"/>
              </a:ext>
            </a:extLst>
          </p:cNvPr>
          <p:cNvPicPr>
            <a:picLocks noGrp="1" noChangeAspect="1"/>
          </p:cNvPicPr>
          <p:nvPr>
            <p:ph sz="quarter" idx="4"/>
          </p:nvPr>
        </p:nvPicPr>
        <p:blipFill>
          <a:blip r:embed="rId4"/>
          <a:stretch>
            <a:fillRect/>
          </a:stretch>
        </p:blipFill>
        <p:spPr>
          <a:xfrm>
            <a:off x="7867417" y="3101446"/>
            <a:ext cx="3703113" cy="3678086"/>
          </a:xfrm>
        </p:spPr>
      </p:pic>
      <p:sp>
        <p:nvSpPr>
          <p:cNvPr id="19" name="TextBox 18">
            <a:extLst>
              <a:ext uri="{FF2B5EF4-FFF2-40B4-BE49-F238E27FC236}">
                <a16:creationId xmlns:a16="http://schemas.microsoft.com/office/drawing/2014/main" id="{5CB2D466-E58F-4FFE-A652-0601BE0E68F9}"/>
              </a:ext>
            </a:extLst>
          </p:cNvPr>
          <p:cNvSpPr txBox="1"/>
          <p:nvPr/>
        </p:nvSpPr>
        <p:spPr>
          <a:xfrm>
            <a:off x="363984" y="1716451"/>
            <a:ext cx="3609975" cy="1477328"/>
          </a:xfrm>
          <a:prstGeom prst="rect">
            <a:avLst/>
          </a:prstGeom>
          <a:noFill/>
        </p:spPr>
        <p:txBody>
          <a:bodyPr wrap="square" rtlCol="0">
            <a:spAutoFit/>
          </a:bodyPr>
          <a:lstStyle/>
          <a:p>
            <a:r>
              <a:rPr lang="en-US" sz="1500" b="1" dirty="0">
                <a:latin typeface="Abadi" panose="020B0604020104020204" pitchFamily="34" charset="0"/>
                <a:cs typeface="Times New Roman" panose="02020603050405020304" pitchFamily="18" charset="0"/>
              </a:rPr>
              <a:t>Hey I am Chowdhury Hashmee. I am doing my bachelor’s in computer systems at New York City College of Technology. For this project, my role will be project planning, analysis our business requirements and make presentation of our project. </a:t>
            </a:r>
          </a:p>
        </p:txBody>
      </p:sp>
      <p:sp>
        <p:nvSpPr>
          <p:cNvPr id="20" name="TextBox 19">
            <a:extLst>
              <a:ext uri="{FF2B5EF4-FFF2-40B4-BE49-F238E27FC236}">
                <a16:creationId xmlns:a16="http://schemas.microsoft.com/office/drawing/2014/main" id="{DE0FC6DA-4558-4E2F-9C56-25D23755EC06}"/>
              </a:ext>
            </a:extLst>
          </p:cNvPr>
          <p:cNvSpPr txBox="1"/>
          <p:nvPr/>
        </p:nvSpPr>
        <p:spPr>
          <a:xfrm>
            <a:off x="7791450" y="1716451"/>
            <a:ext cx="3505200" cy="1246495"/>
          </a:xfrm>
          <a:prstGeom prst="rect">
            <a:avLst/>
          </a:prstGeom>
          <a:noFill/>
        </p:spPr>
        <p:txBody>
          <a:bodyPr wrap="square" rtlCol="0">
            <a:spAutoFit/>
          </a:bodyPr>
          <a:lstStyle/>
          <a:p>
            <a:r>
              <a:rPr lang="en-US" sz="1500" b="1" dirty="0">
                <a:latin typeface="Abadi" panose="020B0604020104020204" pitchFamily="34" charset="0"/>
                <a:cs typeface="Times New Roman" panose="02020603050405020304" pitchFamily="18" charset="0"/>
              </a:rPr>
              <a:t>Hi, I am Mahim Pritom. I am a senior year student majoring in Computer Systems at New York City College of Technology. For this project, my focus will be on designing, implementation, and testing.</a:t>
            </a:r>
          </a:p>
        </p:txBody>
      </p:sp>
      <p:pic>
        <p:nvPicPr>
          <p:cNvPr id="22" name="Picture 21" descr="A picture containing drawing&#10;&#10;Description automatically generated">
            <a:extLst>
              <a:ext uri="{FF2B5EF4-FFF2-40B4-BE49-F238E27FC236}">
                <a16:creationId xmlns:a16="http://schemas.microsoft.com/office/drawing/2014/main" id="{704371A3-EBB4-464B-B975-466DA9969F24}"/>
              </a:ext>
            </a:extLst>
          </p:cNvPr>
          <p:cNvPicPr>
            <a:picLocks noChangeAspect="1"/>
          </p:cNvPicPr>
          <p:nvPr/>
        </p:nvPicPr>
        <p:blipFill>
          <a:blip r:embed="rId5"/>
          <a:stretch>
            <a:fillRect/>
          </a:stretch>
        </p:blipFill>
        <p:spPr>
          <a:xfrm>
            <a:off x="4324584" y="3998068"/>
            <a:ext cx="2947037" cy="2412460"/>
          </a:xfrm>
          <a:prstGeom prst="rect">
            <a:avLst/>
          </a:prstGeom>
        </p:spPr>
      </p:pic>
      <p:sp>
        <p:nvSpPr>
          <p:cNvPr id="23" name="TextBox 22">
            <a:extLst>
              <a:ext uri="{FF2B5EF4-FFF2-40B4-BE49-F238E27FC236}">
                <a16:creationId xmlns:a16="http://schemas.microsoft.com/office/drawing/2014/main" id="{3255BFDF-ACF2-4AA7-B7BC-1802645686AE}"/>
              </a:ext>
            </a:extLst>
          </p:cNvPr>
          <p:cNvSpPr txBox="1"/>
          <p:nvPr/>
        </p:nvSpPr>
        <p:spPr>
          <a:xfrm>
            <a:off x="4735519" y="5407620"/>
            <a:ext cx="2370338" cy="523220"/>
          </a:xfrm>
          <a:prstGeom prst="rect">
            <a:avLst/>
          </a:prstGeom>
          <a:noFill/>
        </p:spPr>
        <p:txBody>
          <a:bodyPr wrap="square" rtlCol="0">
            <a:spAutoFit/>
          </a:bodyPr>
          <a:lstStyle/>
          <a:p>
            <a:r>
              <a:rPr lang="en-US" sz="2800" dirty="0" err="1">
                <a:solidFill>
                  <a:schemeClr val="bg1"/>
                </a:solidFill>
                <a:latin typeface="Andalus" panose="02020603050405020304" pitchFamily="18" charset="-78"/>
                <a:cs typeface="Andalus" panose="02020603050405020304" pitchFamily="18" charset="-78"/>
              </a:rPr>
              <a:t>Medical.Com</a:t>
            </a:r>
            <a:endParaRPr lang="en-US" sz="2800" dirty="0">
              <a:solidFill>
                <a:schemeClr val="bg1"/>
              </a:solidFill>
              <a:latin typeface="Andalus" panose="02020603050405020304" pitchFamily="18" charset="-78"/>
              <a:cs typeface="Andalus" panose="02020603050405020304" pitchFamily="18" charset="-78"/>
            </a:endParaRPr>
          </a:p>
        </p:txBody>
      </p:sp>
    </p:spTree>
    <p:extLst>
      <p:ext uri="{BB962C8B-B14F-4D97-AF65-F5344CB8AC3E}">
        <p14:creationId xmlns:p14="http://schemas.microsoft.com/office/powerpoint/2010/main" val="73704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5" name="Picture 4" descr="A picture containing man&#10;&#10;Description automatically generated">
            <a:extLst>
              <a:ext uri="{FF2B5EF4-FFF2-40B4-BE49-F238E27FC236}">
                <a16:creationId xmlns:a16="http://schemas.microsoft.com/office/drawing/2014/main" id="{5FB88EE1-19E3-4AF0-AF04-E949FC07FD87}"/>
              </a:ext>
            </a:extLst>
          </p:cNvPr>
          <p:cNvPicPr>
            <a:picLocks noChangeAspect="1"/>
          </p:cNvPicPr>
          <p:nvPr/>
        </p:nvPicPr>
        <p:blipFill rotWithShape="1">
          <a:blip r:embed="rId2">
            <a:alphaModFix amt="25000"/>
          </a:blip>
          <a:srcRect l="2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D6979874-2E07-4402-9357-45030BE975D0}"/>
              </a:ext>
            </a:extLst>
          </p:cNvPr>
          <p:cNvSpPr>
            <a:spLocks noGrp="1"/>
          </p:cNvSpPr>
          <p:nvPr>
            <p:ph type="title"/>
          </p:nvPr>
        </p:nvSpPr>
        <p:spPr>
          <a:solidFill>
            <a:schemeClr val="bg1">
              <a:alpha val="30000"/>
            </a:schemeClr>
          </a:solidFill>
          <a:ln>
            <a:solidFill>
              <a:srgbClr val="FFFFFF"/>
            </a:solidFill>
          </a:ln>
        </p:spPr>
        <p:txBody>
          <a:bodyPr>
            <a:normAutofit/>
          </a:bodyPr>
          <a:lstStyle/>
          <a:p>
            <a:r>
              <a:rPr lang="en-US">
                <a:solidFill>
                  <a:schemeClr val="tx1"/>
                </a:solidFill>
              </a:rPr>
              <a:t>EXECUTIVE SUMMARY</a:t>
            </a:r>
          </a:p>
        </p:txBody>
      </p:sp>
      <p:sp>
        <p:nvSpPr>
          <p:cNvPr id="3" name="Content Placeholder 2">
            <a:extLst>
              <a:ext uri="{FF2B5EF4-FFF2-40B4-BE49-F238E27FC236}">
                <a16:creationId xmlns:a16="http://schemas.microsoft.com/office/drawing/2014/main" id="{602E7DA8-93F6-4531-A825-324CEE08C457}"/>
              </a:ext>
            </a:extLst>
          </p:cNvPr>
          <p:cNvSpPr>
            <a:spLocks noGrp="1"/>
          </p:cNvSpPr>
          <p:nvPr>
            <p:ph idx="1"/>
          </p:nvPr>
        </p:nvSpPr>
        <p:spPr/>
        <p:txBody>
          <a:bodyPr>
            <a:normAutofit/>
          </a:bodyPr>
          <a:lstStyle/>
          <a:p>
            <a:r>
              <a:rPr lang="en-US" sz="2000" b="1" dirty="0">
                <a:latin typeface="Abadi" panose="020B0604020104020204" pitchFamily="34" charset="0"/>
                <a:cs typeface="Times New Roman" panose="02020603050405020304" pitchFamily="18" charset="0"/>
              </a:rPr>
              <a:t>StaySafeMedical.com is a complete hospital management system. </a:t>
            </a:r>
          </a:p>
          <a:p>
            <a:r>
              <a:rPr lang="en-US" sz="2000" b="1" dirty="0">
                <a:latin typeface="Abadi" panose="020B0604020104020204" pitchFamily="34" charset="0"/>
                <a:cs typeface="Times New Roman" panose="02020603050405020304" pitchFamily="18" charset="0"/>
              </a:rPr>
              <a:t>It will help the user from different location throughout the country. </a:t>
            </a:r>
          </a:p>
          <a:p>
            <a:r>
              <a:rPr lang="en-US" sz="2000" b="1" dirty="0">
                <a:latin typeface="Abadi" panose="020B0604020104020204" pitchFamily="34" charset="0"/>
                <a:cs typeface="Times New Roman" panose="02020603050405020304" pitchFamily="18" charset="0"/>
              </a:rPr>
              <a:t>To do this job, this system will have different types of database systems based on the requirements and performance. </a:t>
            </a:r>
          </a:p>
          <a:p>
            <a:r>
              <a:rPr lang="en-US" sz="2000" b="1" dirty="0">
                <a:latin typeface="Abadi" panose="020B0604020104020204" pitchFamily="34" charset="0"/>
                <a:cs typeface="Times New Roman" panose="02020603050405020304" pitchFamily="18" charset="0"/>
              </a:rPr>
              <a:t>Project management system will be applied to complete each task, and everything will be documented accordingly.</a:t>
            </a:r>
          </a:p>
          <a:p>
            <a:pPr marL="0" indent="0">
              <a:buNone/>
            </a:pPr>
            <a:endParaRPr lang="en-US" dirty="0"/>
          </a:p>
        </p:txBody>
      </p:sp>
    </p:spTree>
    <p:extLst>
      <p:ext uri="{BB962C8B-B14F-4D97-AF65-F5344CB8AC3E}">
        <p14:creationId xmlns:p14="http://schemas.microsoft.com/office/powerpoint/2010/main" val="58705937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5" name="Picture 4" descr="A close up of a phone&#10;&#10;Description automatically generated">
            <a:extLst>
              <a:ext uri="{FF2B5EF4-FFF2-40B4-BE49-F238E27FC236}">
                <a16:creationId xmlns:a16="http://schemas.microsoft.com/office/drawing/2014/main" id="{36455B4F-4D64-4E5D-89F5-F36AF5B96611}"/>
              </a:ext>
            </a:extLst>
          </p:cNvPr>
          <p:cNvPicPr>
            <a:picLocks noChangeAspect="1"/>
          </p:cNvPicPr>
          <p:nvPr/>
        </p:nvPicPr>
        <p:blipFill rotWithShape="1">
          <a:blip r:embed="rId2">
            <a:alphaModFix amt="25000"/>
          </a:blip>
          <a:srcRect t="12791"/>
          <a:stretch/>
        </p:blipFill>
        <p:spPr>
          <a:xfrm>
            <a:off x="20" y="10"/>
            <a:ext cx="12191980" cy="6857990"/>
          </a:xfrm>
          <a:prstGeom prst="rect">
            <a:avLst/>
          </a:prstGeom>
        </p:spPr>
      </p:pic>
      <p:sp>
        <p:nvSpPr>
          <p:cNvPr id="2" name="Title 1">
            <a:extLst>
              <a:ext uri="{FF2B5EF4-FFF2-40B4-BE49-F238E27FC236}">
                <a16:creationId xmlns:a16="http://schemas.microsoft.com/office/drawing/2014/main" id="{91434D89-2791-4FBB-80FB-33F3E1C0797E}"/>
              </a:ext>
            </a:extLst>
          </p:cNvPr>
          <p:cNvSpPr>
            <a:spLocks noGrp="1"/>
          </p:cNvSpPr>
          <p:nvPr>
            <p:ph type="title"/>
          </p:nvPr>
        </p:nvSpPr>
        <p:spPr>
          <a:xfrm>
            <a:off x="0" y="190238"/>
            <a:ext cx="12192000" cy="1188720"/>
          </a:xfrm>
          <a:solidFill>
            <a:schemeClr val="bg1">
              <a:alpha val="30000"/>
            </a:schemeClr>
          </a:solidFill>
          <a:ln>
            <a:solidFill>
              <a:srgbClr val="FFFFFF"/>
            </a:solidFill>
          </a:ln>
        </p:spPr>
        <p:txBody>
          <a:bodyPr>
            <a:normAutofit/>
          </a:bodyPr>
          <a:lstStyle/>
          <a:p>
            <a:r>
              <a:rPr lang="en-US" dirty="0">
                <a:solidFill>
                  <a:schemeClr val="tx1"/>
                </a:solidFill>
              </a:rPr>
              <a:t>Objectives</a:t>
            </a:r>
          </a:p>
        </p:txBody>
      </p:sp>
      <p:sp>
        <p:nvSpPr>
          <p:cNvPr id="3" name="Content Placeholder 2">
            <a:extLst>
              <a:ext uri="{FF2B5EF4-FFF2-40B4-BE49-F238E27FC236}">
                <a16:creationId xmlns:a16="http://schemas.microsoft.com/office/drawing/2014/main" id="{86FC324C-9A2A-43B4-B706-E7E42F063AFB}"/>
              </a:ext>
            </a:extLst>
          </p:cNvPr>
          <p:cNvSpPr>
            <a:spLocks noGrp="1"/>
          </p:cNvSpPr>
          <p:nvPr>
            <p:ph idx="1"/>
          </p:nvPr>
        </p:nvSpPr>
        <p:spPr>
          <a:xfrm>
            <a:off x="136186" y="1649649"/>
            <a:ext cx="11984477" cy="4906794"/>
          </a:xfrm>
        </p:spPr>
        <p:txBody>
          <a:bodyPr>
            <a:normAutofit/>
          </a:bodyPr>
          <a:lstStyle/>
          <a:p>
            <a:pPr>
              <a:lnSpc>
                <a:spcPct val="90000"/>
              </a:lnSpc>
              <a:buFont typeface="Wingdings" panose="05000000000000000000" pitchFamily="2" charset="2"/>
              <a:buChar char="Ø"/>
            </a:pPr>
            <a:r>
              <a:rPr lang="en-US" sz="2000" dirty="0">
                <a:latin typeface="Abadi" panose="020B0604020104020204" pitchFamily="34" charset="0"/>
                <a:cs typeface="Times New Roman" panose="02020603050405020304" pitchFamily="18" charset="0"/>
              </a:rPr>
              <a:t>The main goals to design &amp; implement a database application for a Hospital Management System Application named “StaySafeMedical.com”. The application is to automate the managing of patients and hospital personnel activities etc. This system allows hospital employees to conveniently manage hospital patient activities such as assigning physicians, medical care, registration etc. </a:t>
            </a:r>
          </a:p>
          <a:p>
            <a:pPr>
              <a:lnSpc>
                <a:spcPct val="90000"/>
              </a:lnSpc>
              <a:buFont typeface="Wingdings" panose="05000000000000000000" pitchFamily="2" charset="2"/>
              <a:buChar char="Ø"/>
            </a:pPr>
            <a:r>
              <a:rPr lang="en-US" sz="2000" dirty="0">
                <a:latin typeface="Abadi" panose="020B0604020104020204" pitchFamily="34" charset="0"/>
                <a:cs typeface="Times New Roman" panose="02020603050405020304" pitchFamily="18" charset="0"/>
              </a:rPr>
              <a:t>The application uses </a:t>
            </a:r>
            <a:r>
              <a:rPr lang="en-US" sz="2000" b="1" dirty="0">
                <a:latin typeface="Abadi" panose="020B0604020104020204" pitchFamily="34" charset="0"/>
                <a:cs typeface="Times New Roman" panose="02020603050405020304" pitchFamily="18" charset="0"/>
              </a:rPr>
              <a:t>Three-Tiered Web-based Client/Server</a:t>
            </a:r>
            <a:r>
              <a:rPr lang="en-US" sz="2000" dirty="0">
                <a:latin typeface="Abadi" panose="020B0604020104020204" pitchFamily="34" charset="0"/>
                <a:cs typeface="Times New Roman" panose="02020603050405020304" pitchFamily="18" charset="0"/>
              </a:rPr>
              <a:t> – for customers, physicians, nurses and other medical professionals to manage the day activities in the hospital online via a browser. </a:t>
            </a:r>
          </a:p>
          <a:p>
            <a:pPr>
              <a:lnSpc>
                <a:spcPct val="90000"/>
              </a:lnSpc>
              <a:buFont typeface="Wingdings" panose="05000000000000000000" pitchFamily="2" charset="2"/>
              <a:buChar char="Ø"/>
            </a:pPr>
            <a:r>
              <a:rPr lang="en-US" sz="2000" b="1" dirty="0">
                <a:latin typeface="Abadi" panose="020B0604020104020204" pitchFamily="34" charset="0"/>
                <a:cs typeface="Times New Roman" panose="02020603050405020304" pitchFamily="18" charset="0"/>
              </a:rPr>
              <a:t>Two-Tiered Windows-Client Client/Server</a:t>
            </a:r>
            <a:r>
              <a:rPr lang="en-US" sz="2000" dirty="0">
                <a:latin typeface="Abadi" panose="020B0604020104020204" pitchFamily="34" charset="0"/>
                <a:cs typeface="Times New Roman" panose="02020603050405020304" pitchFamily="18" charset="0"/>
              </a:rPr>
              <a:t> – Front line workers such as emergency room administrators, nurses, registration clerks etc. </a:t>
            </a:r>
          </a:p>
          <a:p>
            <a:pPr>
              <a:lnSpc>
                <a:spcPct val="90000"/>
              </a:lnSpc>
              <a:buFont typeface="Wingdings" panose="05000000000000000000" pitchFamily="2" charset="2"/>
              <a:buChar char="Ø"/>
            </a:pPr>
            <a:r>
              <a:rPr lang="en-US" sz="2000" b="1" dirty="0">
                <a:latin typeface="Abadi" panose="020B0604020104020204" pitchFamily="34" charset="0"/>
                <a:cs typeface="Times New Roman" panose="02020603050405020304" pitchFamily="18" charset="0"/>
              </a:rPr>
              <a:t>Database Tier</a:t>
            </a:r>
            <a:r>
              <a:rPr lang="en-US" sz="2000" dirty="0">
                <a:latin typeface="Abadi" panose="020B0604020104020204" pitchFamily="34" charset="0"/>
                <a:cs typeface="Times New Roman" panose="02020603050405020304" pitchFamily="18" charset="0"/>
              </a:rPr>
              <a:t> – both the Three-tiered Web and Two-tiered Windows client/server will SHARE the same Database tier. </a:t>
            </a:r>
          </a:p>
          <a:p>
            <a:pPr>
              <a:lnSpc>
                <a:spcPct val="90000"/>
              </a:lnSpc>
              <a:buFont typeface="Wingdings" panose="05000000000000000000" pitchFamily="2" charset="2"/>
              <a:buChar char="Ø"/>
            </a:pPr>
            <a:r>
              <a:rPr lang="en-US" sz="2000" dirty="0">
                <a:latin typeface="Abadi" panose="020B0604020104020204" pitchFamily="34" charset="0"/>
                <a:cs typeface="Times New Roman" panose="02020603050405020304" pitchFamily="18" charset="0"/>
              </a:rPr>
              <a:t>It will also support dozens of major cities around the world. In addition, provide a great user experience in Hospital Reservations. </a:t>
            </a:r>
          </a:p>
          <a:p>
            <a:pPr>
              <a:lnSpc>
                <a:spcPct val="90000"/>
              </a:lnSpc>
              <a:buFont typeface="Wingdings" panose="05000000000000000000" pitchFamily="2" charset="2"/>
              <a:buChar char="Ø"/>
            </a:pPr>
            <a:r>
              <a:rPr lang="en-US" sz="2000" dirty="0">
                <a:latin typeface="Abadi" panose="020B0604020104020204" pitchFamily="34" charset="0"/>
                <a:cs typeface="Times New Roman" panose="02020603050405020304" pitchFamily="18" charset="0"/>
              </a:rPr>
              <a:t>There are multiple requirements in order to complete the whole process. The Project must need planning analyzing, designing and implementing phases to successfully complete the projects.</a:t>
            </a:r>
          </a:p>
          <a:p>
            <a:pPr>
              <a:lnSpc>
                <a:spcPct val="90000"/>
              </a:lnSpc>
            </a:pPr>
            <a:endParaRPr lang="en-US" sz="1100" dirty="0"/>
          </a:p>
        </p:txBody>
      </p:sp>
    </p:spTree>
    <p:extLst>
      <p:ext uri="{BB962C8B-B14F-4D97-AF65-F5344CB8AC3E}">
        <p14:creationId xmlns:p14="http://schemas.microsoft.com/office/powerpoint/2010/main" val="36253652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CBE6F-AB89-4CBF-9526-2B868C47D5C2}"/>
              </a:ext>
            </a:extLst>
          </p:cNvPr>
          <p:cNvSpPr>
            <a:spLocks noGrp="1"/>
          </p:cNvSpPr>
          <p:nvPr>
            <p:ph type="title"/>
          </p:nvPr>
        </p:nvSpPr>
        <p:spPr>
          <a:xfrm>
            <a:off x="371078" y="669058"/>
            <a:ext cx="5330758" cy="1521995"/>
          </a:xfrm>
          <a:solidFill>
            <a:srgbClr val="FFFFFF"/>
          </a:solidFill>
          <a:ln>
            <a:solidFill>
              <a:srgbClr val="404040"/>
            </a:solidFill>
          </a:ln>
        </p:spPr>
        <p:txBody>
          <a:bodyPr>
            <a:noAutofit/>
          </a:bodyPr>
          <a:lstStyle/>
          <a:p>
            <a:r>
              <a:rPr lang="en-US" b="1" dirty="0">
                <a:solidFill>
                  <a:srgbClr val="262626"/>
                </a:solidFill>
                <a:cs typeface="Times New Roman" panose="02020603050405020304" pitchFamily="18" charset="0"/>
              </a:rPr>
              <a:t>Targeted Technical Architecture</a:t>
            </a:r>
            <a:endParaRPr lang="en-US" dirty="0">
              <a:solidFill>
                <a:srgbClr val="262626"/>
              </a:solidFill>
              <a:cs typeface="Times New Roman" panose="02020603050405020304" pitchFamily="18" charset="0"/>
            </a:endParaRPr>
          </a:p>
        </p:txBody>
      </p:sp>
      <p:sp>
        <p:nvSpPr>
          <p:cNvPr id="3" name="Content Placeholder 2">
            <a:extLst>
              <a:ext uri="{FF2B5EF4-FFF2-40B4-BE49-F238E27FC236}">
                <a16:creationId xmlns:a16="http://schemas.microsoft.com/office/drawing/2014/main" id="{BFA60F77-475E-4E3E-B466-87636B3EF405}"/>
              </a:ext>
            </a:extLst>
          </p:cNvPr>
          <p:cNvSpPr>
            <a:spLocks noGrp="1"/>
          </p:cNvSpPr>
          <p:nvPr>
            <p:ph idx="1"/>
          </p:nvPr>
        </p:nvSpPr>
        <p:spPr>
          <a:xfrm>
            <a:off x="371078" y="2412460"/>
            <a:ext cx="4909486" cy="4280169"/>
          </a:xfrm>
        </p:spPr>
        <p:txBody>
          <a:bodyPr>
            <a:normAutofit/>
          </a:bodyPr>
          <a:lstStyle/>
          <a:p>
            <a:pPr>
              <a:lnSpc>
                <a:spcPct val="90000"/>
              </a:lnSpc>
            </a:pPr>
            <a:r>
              <a:rPr lang="en-US" dirty="0">
                <a:solidFill>
                  <a:srgbClr val="FFFFFF"/>
                </a:solidFill>
                <a:latin typeface="Abadi" panose="020B0604020104020204" pitchFamily="34" charset="0"/>
                <a:cs typeface="Times New Roman" panose="02020603050405020304" pitchFamily="18" charset="0"/>
              </a:rPr>
              <a:t>The system is a combination of 1) Three-Tiered Web Database Application with a web-based browser front-end for the users that want to make reservations via the internet or travel agency employees that require a browser-based application. In addition, we have an additional architecture: 2) Two-Tiered Windows Database Application, with a custom client front-end to for the application used by check-in desk at the airports and other airline users that require fast performance. Note that both these architecture (Web &amp; Custom client) share the same DBMS back-end data store. Here is the full architecture we are targeting.</a:t>
            </a:r>
          </a:p>
        </p:txBody>
      </p:sp>
      <p:sp>
        <p:nvSpPr>
          <p:cNvPr id="12" name="Rectangle 11">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0FA945B3-A7E9-4F79-8B07-3A45D031458C}"/>
              </a:ext>
            </a:extLst>
          </p:cNvPr>
          <p:cNvPicPr>
            <a:picLocks noChangeAspect="1"/>
          </p:cNvPicPr>
          <p:nvPr/>
        </p:nvPicPr>
        <p:blipFill>
          <a:blip r:embed="rId2"/>
          <a:stretch>
            <a:fillRect/>
          </a:stretch>
        </p:blipFill>
        <p:spPr>
          <a:xfrm>
            <a:off x="6332706" y="282102"/>
            <a:ext cx="5787957" cy="6284068"/>
          </a:xfrm>
          <a:prstGeom prst="rect">
            <a:avLst/>
          </a:prstGeom>
        </p:spPr>
      </p:pic>
    </p:spTree>
    <p:extLst>
      <p:ext uri="{BB962C8B-B14F-4D97-AF65-F5344CB8AC3E}">
        <p14:creationId xmlns:p14="http://schemas.microsoft.com/office/powerpoint/2010/main" val="3644431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BB2A-F0CB-44E1-9B6E-12603426E94D}"/>
              </a:ext>
            </a:extLst>
          </p:cNvPr>
          <p:cNvSpPr>
            <a:spLocks noGrp="1"/>
          </p:cNvSpPr>
          <p:nvPr>
            <p:ph type="title"/>
          </p:nvPr>
        </p:nvSpPr>
        <p:spPr>
          <a:xfrm>
            <a:off x="116732" y="418289"/>
            <a:ext cx="4173166" cy="5494032"/>
          </a:xfrm>
        </p:spPr>
        <p:txBody>
          <a:bodyPr>
            <a:normAutofit/>
          </a:bodyPr>
          <a:lstStyle/>
          <a:p>
            <a:r>
              <a:rPr lang="en-US" sz="3200" b="1" dirty="0">
                <a:cs typeface="Times New Roman" panose="02020603050405020304" pitchFamily="18" charset="0"/>
              </a:rPr>
              <a:t>Targeted Methodology</a:t>
            </a:r>
            <a:br>
              <a:rPr lang="en-US" sz="3200" b="1" dirty="0">
                <a:cs typeface="Times New Roman" panose="02020603050405020304" pitchFamily="18" charset="0"/>
              </a:rPr>
            </a:br>
            <a:r>
              <a:rPr lang="en-US" sz="3200" b="1" dirty="0">
                <a:cs typeface="Times New Roman" panose="02020603050405020304" pitchFamily="18" charset="0"/>
              </a:rPr>
              <a:t> &amp; </a:t>
            </a:r>
            <a:br>
              <a:rPr lang="en-US" sz="3200" b="1" dirty="0">
                <a:cs typeface="Times New Roman" panose="02020603050405020304" pitchFamily="18" charset="0"/>
              </a:rPr>
            </a:br>
            <a:r>
              <a:rPr lang="en-US" sz="3200" b="1" dirty="0">
                <a:cs typeface="Times New Roman" panose="02020603050405020304" pitchFamily="18" charset="0"/>
              </a:rPr>
              <a:t>Plan</a:t>
            </a:r>
            <a:br>
              <a:rPr lang="en-US" sz="2400" dirty="0"/>
            </a:br>
            <a:endParaRPr lang="en-US" sz="2400" dirty="0"/>
          </a:p>
        </p:txBody>
      </p:sp>
      <p:sp>
        <p:nvSpPr>
          <p:cNvPr id="3" name="Content Placeholder 2">
            <a:extLst>
              <a:ext uri="{FF2B5EF4-FFF2-40B4-BE49-F238E27FC236}">
                <a16:creationId xmlns:a16="http://schemas.microsoft.com/office/drawing/2014/main" id="{0BEA4E3C-F54E-4A8C-906E-56A230AC7295}"/>
              </a:ext>
            </a:extLst>
          </p:cNvPr>
          <p:cNvSpPr>
            <a:spLocks noGrp="1"/>
          </p:cNvSpPr>
          <p:nvPr>
            <p:ph idx="1"/>
          </p:nvPr>
        </p:nvSpPr>
        <p:spPr>
          <a:xfrm>
            <a:off x="4672103" y="418289"/>
            <a:ext cx="6883072" cy="3180945"/>
          </a:xfrm>
        </p:spPr>
        <p:txBody>
          <a:bodyPr>
            <a:normAutofit fontScale="92500" lnSpcReduction="10000"/>
          </a:bodyPr>
          <a:lstStyle/>
          <a:p>
            <a:pPr lvl="0">
              <a:lnSpc>
                <a:spcPct val="90000"/>
              </a:lnSpc>
              <a:buFont typeface="Wingdings" panose="05000000000000000000" pitchFamily="2" charset="2"/>
              <a:buChar char="ü"/>
            </a:pPr>
            <a:r>
              <a:rPr lang="en-US" sz="1600" b="1" dirty="0">
                <a:latin typeface="Abadi" panose="020B0604020104020204" pitchFamily="34" charset="0"/>
                <a:cs typeface="Times New Roman" panose="02020603050405020304" pitchFamily="18" charset="0"/>
              </a:rPr>
              <a:t>Planning:</a:t>
            </a:r>
            <a:r>
              <a:rPr lang="en-US" sz="1600" dirty="0">
                <a:latin typeface="Abadi" panose="020B0604020104020204" pitchFamily="34" charset="0"/>
                <a:cs typeface="Times New Roman" panose="02020603050405020304" pitchFamily="18" charset="0"/>
              </a:rPr>
              <a:t> Plan the entire project from a high-level. Gather requirements from business. Decide on methodology etc.</a:t>
            </a:r>
          </a:p>
          <a:p>
            <a:pPr lvl="0">
              <a:lnSpc>
                <a:spcPct val="90000"/>
              </a:lnSpc>
              <a:buFont typeface="Wingdings" panose="05000000000000000000" pitchFamily="2" charset="2"/>
              <a:buChar char="ü"/>
            </a:pPr>
            <a:r>
              <a:rPr lang="en-US" sz="1600" b="1" dirty="0">
                <a:latin typeface="Abadi" panose="020B0604020104020204" pitchFamily="34" charset="0"/>
                <a:cs typeface="Times New Roman" panose="02020603050405020304" pitchFamily="18" charset="0"/>
              </a:rPr>
              <a:t>Analysis:</a:t>
            </a:r>
            <a:r>
              <a:rPr lang="en-US" sz="1600" dirty="0">
                <a:latin typeface="Abadi" panose="020B0604020104020204" pitchFamily="34" charset="0"/>
                <a:cs typeface="Times New Roman" panose="02020603050405020304" pitchFamily="18" charset="0"/>
              </a:rPr>
              <a:t> Analyze the business or organization in order to determine requirements for developing database. Deep analysis of requirements.</a:t>
            </a:r>
          </a:p>
          <a:p>
            <a:pPr lvl="0">
              <a:lnSpc>
                <a:spcPct val="90000"/>
              </a:lnSpc>
              <a:buFont typeface="Wingdings" panose="05000000000000000000" pitchFamily="2" charset="2"/>
              <a:buChar char="ü"/>
            </a:pPr>
            <a:r>
              <a:rPr lang="en-US" sz="1600" b="1" dirty="0">
                <a:latin typeface="Abadi" panose="020B0604020104020204" pitchFamily="34" charset="0"/>
                <a:cs typeface="Times New Roman" panose="02020603050405020304" pitchFamily="18" charset="0"/>
              </a:rPr>
              <a:t>Design:</a:t>
            </a:r>
            <a:r>
              <a:rPr lang="en-US" sz="1600" dirty="0">
                <a:latin typeface="Abadi" panose="020B0604020104020204" pitchFamily="34" charset="0"/>
                <a:cs typeface="Times New Roman" panose="02020603050405020304" pitchFamily="18" charset="0"/>
              </a:rPr>
              <a:t> Organize all the requirements and produce a detailed specification of all data, forms, reports, displays, and processing or business rules. This includes purchase of all hardware, software etc.</a:t>
            </a:r>
          </a:p>
          <a:p>
            <a:pPr lvl="0">
              <a:lnSpc>
                <a:spcPct val="90000"/>
              </a:lnSpc>
              <a:buFont typeface="Wingdings" panose="05000000000000000000" pitchFamily="2" charset="2"/>
              <a:buChar char="ü"/>
            </a:pPr>
            <a:r>
              <a:rPr lang="en-US" sz="1600" b="1" dirty="0">
                <a:latin typeface="Abadi" panose="020B0604020104020204" pitchFamily="34" charset="0"/>
                <a:cs typeface="Times New Roman" panose="02020603050405020304" pitchFamily="18" charset="0"/>
              </a:rPr>
              <a:t>Implementation:</a:t>
            </a:r>
            <a:r>
              <a:rPr lang="en-US" sz="1600" dirty="0">
                <a:latin typeface="Abadi" panose="020B0604020104020204" pitchFamily="34" charset="0"/>
                <a:cs typeface="Times New Roman" panose="02020603050405020304" pitchFamily="18" charset="0"/>
              </a:rPr>
              <a:t> Create the database, tables, view, stored procedures etc. Create Front-End Client programs. Test and install system, train users and document the installation and Standard Operation Procedures (SOP).</a:t>
            </a:r>
          </a:p>
          <a:p>
            <a:pPr lvl="0">
              <a:lnSpc>
                <a:spcPct val="90000"/>
              </a:lnSpc>
              <a:buFont typeface="Wingdings" panose="05000000000000000000" pitchFamily="2" charset="2"/>
              <a:buChar char="ü"/>
            </a:pPr>
            <a:r>
              <a:rPr lang="en-US" sz="1600" b="1" dirty="0">
                <a:latin typeface="Abadi" panose="020B0604020104020204" pitchFamily="34" charset="0"/>
                <a:cs typeface="Times New Roman" panose="02020603050405020304" pitchFamily="18" charset="0"/>
              </a:rPr>
              <a:t>Maintenance/Administration:</a:t>
            </a:r>
            <a:r>
              <a:rPr lang="en-US" sz="1600" dirty="0">
                <a:latin typeface="Abadi" panose="020B0604020104020204" pitchFamily="34" charset="0"/>
                <a:cs typeface="Times New Roman" panose="02020603050405020304" pitchFamily="18" charset="0"/>
              </a:rPr>
              <a:t> Monitor, backup &amp; repair the system. Periodically audit system to ensure it continues to meet requirements. Have a disaster/recovery system in place. (Excluded from our project)</a:t>
            </a:r>
          </a:p>
          <a:p>
            <a:pPr>
              <a:lnSpc>
                <a:spcPct val="90000"/>
              </a:lnSpc>
            </a:pPr>
            <a:endParaRPr lang="en-US" sz="1300" dirty="0"/>
          </a:p>
        </p:txBody>
      </p:sp>
      <p:sp>
        <p:nvSpPr>
          <p:cNvPr id="10" name="Rectangle 9">
            <a:extLst>
              <a:ext uri="{FF2B5EF4-FFF2-40B4-BE49-F238E27FC236}">
                <a16:creationId xmlns:a16="http://schemas.microsoft.com/office/drawing/2014/main" id="{573E7CF4-0A08-46B9-AE8C-455F95A0B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EC31410-EFE7-4C0C-A807-70B09C53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device&#10;&#10;Description automatically generated">
            <a:extLst>
              <a:ext uri="{FF2B5EF4-FFF2-40B4-BE49-F238E27FC236}">
                <a16:creationId xmlns:a16="http://schemas.microsoft.com/office/drawing/2014/main" id="{33DEDA20-770A-44ED-A395-EB5A342EC1DE}"/>
              </a:ext>
            </a:extLst>
          </p:cNvPr>
          <p:cNvPicPr>
            <a:picLocks noChangeAspect="1"/>
          </p:cNvPicPr>
          <p:nvPr/>
        </p:nvPicPr>
        <p:blipFill>
          <a:blip r:embed="rId2"/>
          <a:stretch>
            <a:fillRect/>
          </a:stretch>
        </p:blipFill>
        <p:spPr>
          <a:xfrm>
            <a:off x="4849290" y="4015841"/>
            <a:ext cx="6528816" cy="1681170"/>
          </a:xfrm>
          <a:prstGeom prst="rect">
            <a:avLst/>
          </a:prstGeom>
        </p:spPr>
      </p:pic>
    </p:spTree>
    <p:extLst>
      <p:ext uri="{BB962C8B-B14F-4D97-AF65-F5344CB8AC3E}">
        <p14:creationId xmlns:p14="http://schemas.microsoft.com/office/powerpoint/2010/main" val="3272994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C895E-BD2E-4E1C-A3A1-0FEBD384E5A8}"/>
              </a:ext>
            </a:extLst>
          </p:cNvPr>
          <p:cNvSpPr>
            <a:spLocks noGrp="1"/>
          </p:cNvSpPr>
          <p:nvPr>
            <p:ph type="title"/>
          </p:nvPr>
        </p:nvSpPr>
        <p:spPr>
          <a:xfrm>
            <a:off x="68094" y="515566"/>
            <a:ext cx="3910519" cy="2042809"/>
          </a:xfrm>
        </p:spPr>
        <p:txBody>
          <a:bodyPr vert="horz" lIns="182880" tIns="182880" rIns="182880" bIns="182880" rtlCol="0" anchor="ctr">
            <a:normAutofit/>
          </a:bodyPr>
          <a:lstStyle/>
          <a:p>
            <a:r>
              <a:rPr lang="en-US" sz="2400" b="1" kern="1200" cap="all" spc="200" baseline="0" dirty="0">
                <a:solidFill>
                  <a:srgbClr val="262626"/>
                </a:solidFill>
                <a:cs typeface="Times New Roman" panose="02020603050405020304" pitchFamily="18" charset="0"/>
              </a:rPr>
              <a:t>EER Conceptual Model</a:t>
            </a:r>
            <a:br>
              <a:rPr lang="en-US" sz="1100" kern="1200" cap="all" spc="200" baseline="0" dirty="0">
                <a:solidFill>
                  <a:srgbClr val="262626"/>
                </a:solidFill>
                <a:latin typeface="+mj-lt"/>
                <a:ea typeface="+mj-ea"/>
                <a:cs typeface="+mj-cs"/>
              </a:rPr>
            </a:br>
            <a:endParaRPr lang="en-US" sz="1100" kern="1200" cap="all" spc="200" baseline="0" dirty="0">
              <a:solidFill>
                <a:srgbClr val="262626"/>
              </a:solidFill>
              <a:latin typeface="+mj-lt"/>
              <a:ea typeface="+mj-ea"/>
              <a:cs typeface="+mj-cs"/>
            </a:endParaRPr>
          </a:p>
        </p:txBody>
      </p:sp>
      <p:pic>
        <p:nvPicPr>
          <p:cNvPr id="5" name="Content Placeholder 4" descr="A picture containing text, map&#10;&#10;Description automatically generated">
            <a:extLst>
              <a:ext uri="{FF2B5EF4-FFF2-40B4-BE49-F238E27FC236}">
                <a16:creationId xmlns:a16="http://schemas.microsoft.com/office/drawing/2014/main" id="{7F727FDF-7618-4BDE-8F69-12ECAB11D33F}"/>
              </a:ext>
            </a:extLst>
          </p:cNvPr>
          <p:cNvPicPr>
            <a:picLocks noGrp="1" noChangeAspect="1"/>
          </p:cNvPicPr>
          <p:nvPr>
            <p:ph idx="1"/>
          </p:nvPr>
        </p:nvPicPr>
        <p:blipFill rotWithShape="1">
          <a:blip r:embed="rId2"/>
          <a:srcRect t="3934" r="2" b="2"/>
          <a:stretch/>
        </p:blipFill>
        <p:spPr>
          <a:xfrm>
            <a:off x="4056576" y="0"/>
            <a:ext cx="8135424" cy="6857999"/>
          </a:xfrm>
          <a:prstGeom prst="rect">
            <a:avLst/>
          </a:prstGeom>
        </p:spPr>
      </p:pic>
      <p:sp>
        <p:nvSpPr>
          <p:cNvPr id="6" name="TextBox 5">
            <a:extLst>
              <a:ext uri="{FF2B5EF4-FFF2-40B4-BE49-F238E27FC236}">
                <a16:creationId xmlns:a16="http://schemas.microsoft.com/office/drawing/2014/main" id="{02ABED6F-BEE1-496C-BDFE-5407A39963D0}"/>
              </a:ext>
            </a:extLst>
          </p:cNvPr>
          <p:cNvSpPr txBox="1"/>
          <p:nvPr/>
        </p:nvSpPr>
        <p:spPr>
          <a:xfrm>
            <a:off x="155643" y="3161489"/>
            <a:ext cx="3822970" cy="923330"/>
          </a:xfrm>
          <a:prstGeom prst="rect">
            <a:avLst/>
          </a:prstGeom>
          <a:noFill/>
        </p:spPr>
        <p:txBody>
          <a:bodyPr wrap="square" rtlCol="0">
            <a:spAutoFit/>
          </a:bodyPr>
          <a:lstStyle/>
          <a:p>
            <a:r>
              <a:rPr lang="en-US" dirty="0">
                <a:latin typeface="Abadi" panose="020B0604020104020204" pitchFamily="34" charset="0"/>
                <a:cs typeface="Times New Roman" panose="02020603050405020304" pitchFamily="18" charset="0"/>
              </a:rPr>
              <a:t>Here is our Enterprise ERD Model based on the business requirement:</a:t>
            </a:r>
          </a:p>
          <a:p>
            <a:endParaRPr lang="en-US" dirty="0"/>
          </a:p>
        </p:txBody>
      </p:sp>
    </p:spTree>
    <p:extLst>
      <p:ext uri="{BB962C8B-B14F-4D97-AF65-F5344CB8AC3E}">
        <p14:creationId xmlns:p14="http://schemas.microsoft.com/office/powerpoint/2010/main" val="1205709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344C0-0476-4AF2-BC79-A9DC1AFE24A0}"/>
              </a:ext>
            </a:extLst>
          </p:cNvPr>
          <p:cNvSpPr>
            <a:spLocks noGrp="1"/>
          </p:cNvSpPr>
          <p:nvPr>
            <p:ph type="title"/>
          </p:nvPr>
        </p:nvSpPr>
        <p:spPr>
          <a:xfrm>
            <a:off x="100520" y="885886"/>
            <a:ext cx="5784714" cy="1679418"/>
          </a:xfrm>
        </p:spPr>
        <p:txBody>
          <a:bodyPr vert="horz" lIns="274320" tIns="182880" rIns="274320" bIns="182880" rtlCol="0" anchor="ctr" anchorCtr="1">
            <a:normAutofit fontScale="90000"/>
          </a:bodyPr>
          <a:lstStyle/>
          <a:p>
            <a:r>
              <a:rPr lang="en-US" sz="4000" b="1" dirty="0">
                <a:cs typeface="Times New Roman" panose="02020603050405020304" pitchFamily="18" charset="0"/>
              </a:rPr>
              <a:t>Normalized Logical Model</a:t>
            </a:r>
            <a:br>
              <a:rPr lang="en-US" sz="3000" dirty="0"/>
            </a:br>
            <a:endParaRPr lang="en-US" sz="3000" dirty="0"/>
          </a:p>
        </p:txBody>
      </p:sp>
      <p:pic>
        <p:nvPicPr>
          <p:cNvPr id="5" name="Content Placeholder 4" descr="A picture containing screenshot, holding, display, standing&#10;&#10;Description automatically generated">
            <a:extLst>
              <a:ext uri="{FF2B5EF4-FFF2-40B4-BE49-F238E27FC236}">
                <a16:creationId xmlns:a16="http://schemas.microsoft.com/office/drawing/2014/main" id="{EA957054-F20D-4D46-89E3-A4C6109DB3A6}"/>
              </a:ext>
            </a:extLst>
          </p:cNvPr>
          <p:cNvPicPr>
            <a:picLocks noGrp="1" noChangeAspect="1"/>
          </p:cNvPicPr>
          <p:nvPr>
            <p:ph idx="1"/>
          </p:nvPr>
        </p:nvPicPr>
        <p:blipFill>
          <a:blip r:embed="rId2"/>
          <a:stretch>
            <a:fillRect/>
          </a:stretch>
        </p:blipFill>
        <p:spPr>
          <a:xfrm>
            <a:off x="6096001" y="161873"/>
            <a:ext cx="6037634" cy="312744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0E3DA50-15DB-4B52-A673-71FF99084509}"/>
              </a:ext>
            </a:extLst>
          </p:cNvPr>
          <p:cNvPicPr>
            <a:picLocks noChangeAspect="1"/>
          </p:cNvPicPr>
          <p:nvPr/>
        </p:nvPicPr>
        <p:blipFill>
          <a:blip r:embed="rId3"/>
          <a:stretch>
            <a:fillRect/>
          </a:stretch>
        </p:blipFill>
        <p:spPr>
          <a:xfrm>
            <a:off x="6096001" y="3429000"/>
            <a:ext cx="5995480" cy="3127443"/>
          </a:xfrm>
          <a:prstGeom prst="rect">
            <a:avLst/>
          </a:prstGeom>
        </p:spPr>
      </p:pic>
      <p:sp>
        <p:nvSpPr>
          <p:cNvPr id="8" name="TextBox 7">
            <a:extLst>
              <a:ext uri="{FF2B5EF4-FFF2-40B4-BE49-F238E27FC236}">
                <a16:creationId xmlns:a16="http://schemas.microsoft.com/office/drawing/2014/main" id="{CA6C83BD-CB67-4120-BB1F-BF5986A951E3}"/>
              </a:ext>
            </a:extLst>
          </p:cNvPr>
          <p:cNvSpPr txBox="1"/>
          <p:nvPr/>
        </p:nvSpPr>
        <p:spPr>
          <a:xfrm>
            <a:off x="100521" y="3073940"/>
            <a:ext cx="5784714" cy="984885"/>
          </a:xfrm>
          <a:prstGeom prst="rect">
            <a:avLst/>
          </a:prstGeom>
          <a:noFill/>
        </p:spPr>
        <p:txBody>
          <a:bodyPr wrap="square" rtlCol="0">
            <a:spAutoFit/>
          </a:bodyPr>
          <a:lstStyle/>
          <a:p>
            <a:r>
              <a:rPr lang="en-US" sz="2000" dirty="0">
                <a:latin typeface="Abadi" panose="020B0604020104020204" pitchFamily="34" charset="0"/>
                <a:cs typeface="Times New Roman" panose="02020603050405020304" pitchFamily="18" charset="0"/>
              </a:rPr>
              <a:t>Here is the normalized logical model based on the conceptual ERD:</a:t>
            </a:r>
          </a:p>
          <a:p>
            <a:endParaRPr lang="en-US" dirty="0"/>
          </a:p>
        </p:txBody>
      </p:sp>
    </p:spTree>
    <p:extLst>
      <p:ext uri="{BB962C8B-B14F-4D97-AF65-F5344CB8AC3E}">
        <p14:creationId xmlns:p14="http://schemas.microsoft.com/office/powerpoint/2010/main" val="391400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7EEE9-D384-4607-BE95-7529FB45AEE6}"/>
              </a:ext>
            </a:extLst>
          </p:cNvPr>
          <p:cNvSpPr>
            <a:spLocks noGrp="1"/>
          </p:cNvSpPr>
          <p:nvPr>
            <p:ph type="title"/>
          </p:nvPr>
        </p:nvSpPr>
        <p:spPr>
          <a:xfrm>
            <a:off x="77821" y="792528"/>
            <a:ext cx="5946844" cy="1843941"/>
          </a:xfrm>
        </p:spPr>
        <p:txBody>
          <a:bodyPr vert="horz" lIns="274320" tIns="182880" rIns="274320" bIns="182880" rtlCol="0" anchor="ctr" anchorCtr="1">
            <a:normAutofit/>
          </a:bodyPr>
          <a:lstStyle/>
          <a:p>
            <a:r>
              <a:rPr lang="en-US" sz="3600" b="1" dirty="0">
                <a:cs typeface="Times New Roman" panose="02020603050405020304" pitchFamily="18" charset="0"/>
              </a:rPr>
              <a:t>Physical Model Schema Diagram</a:t>
            </a:r>
            <a:br>
              <a:rPr lang="en-US" sz="2700" dirty="0"/>
            </a:br>
            <a:endParaRPr lang="en-US" sz="2700" dirty="0"/>
          </a:p>
        </p:txBody>
      </p:sp>
      <p:pic>
        <p:nvPicPr>
          <p:cNvPr id="5" name="Content Placeholder 4" descr="A screenshot of a computer&#10;&#10;Description automatically generated">
            <a:extLst>
              <a:ext uri="{FF2B5EF4-FFF2-40B4-BE49-F238E27FC236}">
                <a16:creationId xmlns:a16="http://schemas.microsoft.com/office/drawing/2014/main" id="{D06E7B77-F9C7-46F3-9883-96E75DBE5239}"/>
              </a:ext>
            </a:extLst>
          </p:cNvPr>
          <p:cNvPicPr>
            <a:picLocks noGrp="1" noChangeAspect="1"/>
          </p:cNvPicPr>
          <p:nvPr>
            <p:ph idx="1"/>
          </p:nvPr>
        </p:nvPicPr>
        <p:blipFill>
          <a:blip r:embed="rId2"/>
          <a:stretch>
            <a:fillRect/>
          </a:stretch>
        </p:blipFill>
        <p:spPr>
          <a:xfrm>
            <a:off x="6096000" y="0"/>
            <a:ext cx="6095999" cy="3428999"/>
          </a:xfrm>
          <a:prstGeom prst="rect">
            <a:avLst/>
          </a:prstGeom>
        </p:spPr>
      </p:pic>
      <p:pic>
        <p:nvPicPr>
          <p:cNvPr id="7" name="Picture 6" descr="A picture containing screenshot&#10;&#10;Description automatically generated">
            <a:extLst>
              <a:ext uri="{FF2B5EF4-FFF2-40B4-BE49-F238E27FC236}">
                <a16:creationId xmlns:a16="http://schemas.microsoft.com/office/drawing/2014/main" id="{E341C175-B053-41DF-8F7C-F54AF43B55E7}"/>
              </a:ext>
            </a:extLst>
          </p:cNvPr>
          <p:cNvPicPr>
            <a:picLocks noChangeAspect="1"/>
          </p:cNvPicPr>
          <p:nvPr/>
        </p:nvPicPr>
        <p:blipFill>
          <a:blip r:embed="rId3"/>
          <a:stretch>
            <a:fillRect/>
          </a:stretch>
        </p:blipFill>
        <p:spPr>
          <a:xfrm>
            <a:off x="6186791" y="3511685"/>
            <a:ext cx="5933873" cy="3210127"/>
          </a:xfrm>
          <a:prstGeom prst="rect">
            <a:avLst/>
          </a:prstGeom>
        </p:spPr>
      </p:pic>
      <p:sp>
        <p:nvSpPr>
          <p:cNvPr id="8" name="TextBox 7">
            <a:extLst>
              <a:ext uri="{FF2B5EF4-FFF2-40B4-BE49-F238E27FC236}">
                <a16:creationId xmlns:a16="http://schemas.microsoft.com/office/drawing/2014/main" id="{16426E7F-752B-46AF-833A-8E493B793536}"/>
              </a:ext>
            </a:extLst>
          </p:cNvPr>
          <p:cNvSpPr txBox="1"/>
          <p:nvPr/>
        </p:nvSpPr>
        <p:spPr>
          <a:xfrm>
            <a:off x="204281" y="3336587"/>
            <a:ext cx="5820384" cy="984885"/>
          </a:xfrm>
          <a:prstGeom prst="rect">
            <a:avLst/>
          </a:prstGeom>
          <a:noFill/>
        </p:spPr>
        <p:txBody>
          <a:bodyPr wrap="square" rtlCol="0">
            <a:spAutoFit/>
          </a:bodyPr>
          <a:lstStyle/>
          <a:p>
            <a:r>
              <a:rPr lang="en-US" sz="2000" dirty="0">
                <a:latin typeface="Abadi" panose="020B0604020104020204" pitchFamily="34" charset="0"/>
                <a:cs typeface="Times New Roman" panose="02020603050405020304" pitchFamily="18" charset="0"/>
              </a:rPr>
              <a:t>Here is the Physical Model Schema Diagram based on the Data Dictionary:</a:t>
            </a:r>
          </a:p>
          <a:p>
            <a:endParaRPr lang="en-US" dirty="0"/>
          </a:p>
        </p:txBody>
      </p:sp>
    </p:spTree>
    <p:extLst>
      <p:ext uri="{BB962C8B-B14F-4D97-AF65-F5344CB8AC3E}">
        <p14:creationId xmlns:p14="http://schemas.microsoft.com/office/powerpoint/2010/main" val="2162957010"/>
      </p:ext>
    </p:extLst>
  </p:cSld>
  <p:clrMapOvr>
    <a:masterClrMapping/>
  </p:clrMapOvr>
</p:sld>
</file>

<file path=ppt/theme/theme1.xml><?xml version="1.0" encoding="utf-8"?>
<a:theme xmlns:a="http://schemas.openxmlformats.org/drawingml/2006/main" name="Parce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794</Words>
  <Application>Microsoft Office PowerPoint</Application>
  <PresentationFormat>Widescreen</PresentationFormat>
  <Paragraphs>47</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Abadi</vt:lpstr>
      <vt:lpstr>Andalus</vt:lpstr>
      <vt:lpstr>Arial</vt:lpstr>
      <vt:lpstr>Calibri</vt:lpstr>
      <vt:lpstr>Gill Sans MT</vt:lpstr>
      <vt:lpstr>Wingdings</vt:lpstr>
      <vt:lpstr>Parcel</vt:lpstr>
      <vt:lpstr>StaySafeMedical.com Hospital Management System</vt:lpstr>
      <vt:lpstr>Team member information</vt:lpstr>
      <vt:lpstr>EXECUTIVE SUMMARY</vt:lpstr>
      <vt:lpstr>Objectives</vt:lpstr>
      <vt:lpstr>Targeted Technical Architecture</vt:lpstr>
      <vt:lpstr>Targeted Methodology  &amp;  Plan </vt:lpstr>
      <vt:lpstr>EER Conceptual Model </vt:lpstr>
      <vt:lpstr>Normalized Logical Model </vt:lpstr>
      <vt:lpstr>Physical Model Schema Diagram </vt:lpstr>
      <vt:lpstr>Testing and Validating Via Queries</vt:lpstr>
      <vt:lpstr>User Interface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2020-05-06T21:06:51Z</dcterms:created>
  <dcterms:modified xsi:type="dcterms:W3CDTF">2020-05-06T21:43:54Z</dcterms:modified>
</cp:coreProperties>
</file>